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1" r:id="rId5"/>
    <p:sldId id="260" r:id="rId6"/>
    <p:sldId id="262" r:id="rId7"/>
    <p:sldId id="274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64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51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희태 유" userId="8f0fe285e0aa8691" providerId="LiveId" clId="{FAEF847C-3F91-4D8E-A7F3-C74FD9E61EB7}"/>
    <pc:docChg chg="custSel modSld">
      <pc:chgData name="희태 유" userId="8f0fe285e0aa8691" providerId="LiveId" clId="{FAEF847C-3F91-4D8E-A7F3-C74FD9E61EB7}" dt="2025-06-23T04:55:29.136" v="6" actId="1076"/>
      <pc:docMkLst>
        <pc:docMk/>
      </pc:docMkLst>
      <pc:sldChg chg="addSp delSp modSp mod">
        <pc:chgData name="희태 유" userId="8f0fe285e0aa8691" providerId="LiveId" clId="{FAEF847C-3F91-4D8E-A7F3-C74FD9E61EB7}" dt="2025-06-23T04:55:29.136" v="6" actId="1076"/>
        <pc:sldMkLst>
          <pc:docMk/>
          <pc:sldMk cId="3957686416" sldId="274"/>
        </pc:sldMkLst>
        <pc:spChg chg="add mod">
          <ac:chgData name="희태 유" userId="8f0fe285e0aa8691" providerId="LiveId" clId="{FAEF847C-3F91-4D8E-A7F3-C74FD9E61EB7}" dt="2025-06-23T04:55:29.136" v="6" actId="1076"/>
          <ac:spMkLst>
            <pc:docMk/>
            <pc:sldMk cId="3957686416" sldId="274"/>
            <ac:spMk id="3" creationId="{CD438323-E3B1-0504-0E0B-E53DFFF591F2}"/>
          </ac:spMkLst>
        </pc:spChg>
        <pc:spChg chg="del">
          <ac:chgData name="희태 유" userId="8f0fe285e0aa8691" providerId="LiveId" clId="{FAEF847C-3F91-4D8E-A7F3-C74FD9E61EB7}" dt="2025-06-23T04:55:07.216" v="4" actId="478"/>
          <ac:spMkLst>
            <pc:docMk/>
            <pc:sldMk cId="3957686416" sldId="274"/>
            <ac:spMk id="31" creationId="{493FB8F1-AE66-0818-B4CA-4CB9F4829B7D}"/>
          </ac:spMkLst>
        </pc:spChg>
        <pc:picChg chg="mod">
          <ac:chgData name="희태 유" userId="8f0fe285e0aa8691" providerId="LiveId" clId="{FAEF847C-3F91-4D8E-A7F3-C74FD9E61EB7}" dt="2025-06-23T04:54:58.328" v="1" actId="1076"/>
          <ac:picMkLst>
            <pc:docMk/>
            <pc:sldMk cId="3957686416" sldId="274"/>
            <ac:picMk id="4" creationId="{6A14FCF0-B3C4-D8A1-1440-9C4A416C3862}"/>
          </ac:picMkLst>
        </pc:picChg>
        <pc:picChg chg="mod">
          <ac:chgData name="희태 유" userId="8f0fe285e0aa8691" providerId="LiveId" clId="{FAEF847C-3F91-4D8E-A7F3-C74FD9E61EB7}" dt="2025-06-23T04:55:01.344" v="2" actId="1076"/>
          <ac:picMkLst>
            <pc:docMk/>
            <pc:sldMk cId="3957686416" sldId="274"/>
            <ac:picMk id="28" creationId="{70995555-BBC4-E71A-4671-5550EC648336}"/>
          </ac:picMkLst>
        </pc:picChg>
        <pc:picChg chg="mod">
          <ac:chgData name="희태 유" userId="8f0fe285e0aa8691" providerId="LiveId" clId="{FAEF847C-3F91-4D8E-A7F3-C74FD9E61EB7}" dt="2025-06-23T04:55:04.733" v="3" actId="1076"/>
          <ac:picMkLst>
            <pc:docMk/>
            <pc:sldMk cId="3957686416" sldId="274"/>
            <ac:picMk id="30" creationId="{B75EA004-5C7A-2C93-E5B9-E9C7076C63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51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2B5CC-F682-082B-F180-2F206DE05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46431-0925-C6E5-7EA7-97BBE07C2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227CB-B840-AA29-63D5-D838EED9C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967C9-6A6E-BB94-EBFE-5F19F6F28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63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4762B-644E-C4EC-03EA-6A915782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B1565-8CA3-9DF0-95F9-5B5318BEA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EFCFE-6505-C290-5231-05D88DE13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834D6-161E-6A9E-E8CF-2A62A9DAF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34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006B7-BBFE-9A61-9455-3FACE1AF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FA94C-C9BF-23AD-1DCF-F1E05CDA0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E6E44-98A3-87CB-5F1A-D910CB345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B41C2-0671-61C4-EE2A-B04DD05939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35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1499-DAC3-A04F-D95F-AC8B74170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A67E4-05C7-6044-D034-086E87CAF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09415-8491-5B99-3A5F-C3CB836B7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24872-F2EA-6636-E544-FB5C1A028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9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7788E-0BE1-A88B-9B85-E964A72F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56293-B185-B6AE-4166-F7149D2E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07F0A-C584-177B-8939-4F5C3368C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03FC-F23A-9CA5-E2F0-81B162356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58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39E5-1FB6-4B74-A9E6-8E5A4DDF2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F4CF0-E655-71D2-8912-0A4B9CB57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239A1-B481-96D0-472D-A7AA1EB55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04F03-3BDA-79B4-EDA6-E754DDBB3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9477-9EAF-D462-3F4B-9CC98B82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B1BE7-5EF9-6D82-A025-4D502F167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9CA6-29B6-E323-9A02-7570DB3FA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1CE3-2503-CD00-A1DE-1061C8E47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96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A7B7F-9445-0BDE-BA93-87BB364C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679AD-C444-4CB3-0B38-FEC5D29832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6503CA-28B1-8893-259C-59DB78700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88597-C89D-465F-A502-E6C0D2A4D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1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3A2D-D269-6089-3CE8-752B8AC9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1F164-53D6-6A0B-0D4A-ED258E896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FE20C0-5650-A389-821A-74754CE54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20E31-FC02-B284-6489-C44CFABA29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1434"/>
            <a:ext cx="69683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 기반 방꾸미기 시뮬레이터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Flutter와 AR 기술을 활용해 사용자의 공간에 현실감 있게 가구를 배치해보는 직관적이고 실용적인 AR 인테리어 시뮬레이터 앱입니다.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6FDB0-61A5-31BA-4A4C-FE04C5A0F5ED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2D50D-B5DB-EE4A-94FB-AEDFA003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E71EA4D7-7C57-6CFE-5AF2-46B2A6D879D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97780-6861-CA0F-A258-40B73830C7A1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비즈니스 로직 계층 </a:t>
            </a:r>
            <a:r>
              <a:rPr lang="en-US" altLang="ko-KR" dirty="0"/>
              <a:t>- AR </a:t>
            </a:r>
            <a:r>
              <a:rPr lang="ko-KR" altLang="en-US" dirty="0"/>
              <a:t>조작의 핵심 허브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4E2983-C53A-6D08-C342-31DD2A21AA63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en-US" altLang="ko-KR" sz="3200" dirty="0" err="1">
                <a:latin typeface="+mj-ea"/>
                <a:ea typeface="+mj-ea"/>
              </a:rPr>
              <a:t>SimplifiedNodeManager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1462C-E597-81CC-1303-BF6A6D44C5BD}"/>
              </a:ext>
            </a:extLst>
          </p:cNvPr>
          <p:cNvSpPr txBox="1"/>
          <p:nvPr/>
        </p:nvSpPr>
        <p:spPr>
          <a:xfrm>
            <a:off x="793790" y="3845474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모든 </a:t>
            </a:r>
            <a:r>
              <a:rPr lang="en-US" altLang="ko-KR" dirty="0"/>
              <a:t>AR </a:t>
            </a:r>
            <a:r>
              <a:rPr lang="ko-KR" altLang="en-US" dirty="0"/>
              <a:t>노드 조작의 중심 관리자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노드 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이동</a:t>
            </a:r>
            <a:r>
              <a:rPr lang="en-US" altLang="ko-KR" dirty="0"/>
              <a:t>/</a:t>
            </a:r>
            <a:r>
              <a:rPr lang="ko-KR" altLang="en-US" dirty="0"/>
              <a:t>회전</a:t>
            </a:r>
            <a:r>
              <a:rPr lang="en-US" altLang="ko-KR" dirty="0"/>
              <a:t>/</a:t>
            </a:r>
            <a:r>
              <a:rPr lang="ko-KR" altLang="en-US" dirty="0"/>
              <a:t>크기조절</a:t>
            </a:r>
            <a:r>
              <a:rPr lang="en-US" altLang="ko-KR" dirty="0"/>
              <a:t>, </a:t>
            </a:r>
            <a:r>
              <a:rPr lang="ko-KR" altLang="en-US" dirty="0"/>
              <a:t>사용자 모드 관리</a:t>
            </a:r>
            <a:r>
              <a:rPr lang="en-US" altLang="ko-KR" dirty="0"/>
              <a:t>(</a:t>
            </a:r>
            <a:r>
              <a:rPr lang="ko-KR" altLang="en-US" dirty="0"/>
              <a:t>이동모드</a:t>
            </a:r>
            <a:r>
              <a:rPr lang="en-US" altLang="ko-KR" dirty="0"/>
              <a:t>/</a:t>
            </a:r>
            <a:r>
              <a:rPr lang="ko-KR" altLang="en-US" dirty="0"/>
              <a:t>크기조절모드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br>
              <a:rPr lang="en-US" altLang="ko-KR" dirty="0"/>
            </a:br>
            <a:r>
              <a:rPr lang="ko-KR" altLang="en-US" b="1" dirty="0"/>
              <a:t>의존성</a:t>
            </a:r>
            <a:r>
              <a:rPr lang="en-US" altLang="ko-KR" dirty="0"/>
              <a:t>: </a:t>
            </a:r>
            <a:r>
              <a:rPr lang="ko-KR" altLang="en-US" dirty="0"/>
              <a:t>위 두 매니저를 모두 참조하여 가구 정보와 회전 상태를 조합한 복합적인 </a:t>
            </a:r>
            <a:r>
              <a:rPr lang="en-US" altLang="ko-KR" dirty="0"/>
              <a:t>AR </a:t>
            </a:r>
            <a:r>
              <a:rPr lang="ko-KR" altLang="en-US" dirty="0"/>
              <a:t>조작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69E249-21F3-8157-D430-FC6F5425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821" y="0"/>
            <a:ext cx="611757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3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B98C3-AB2F-6E8A-DD78-8BE0D9B2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2B7F94C7-AF83-F9E8-6267-09B5CD687923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66896-2162-F7EB-0474-734CD3BB0E7E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객체 생성 계층 </a:t>
            </a:r>
            <a:r>
              <a:rPr lang="en-US" altLang="ko-KR" dirty="0"/>
              <a:t>- AR </a:t>
            </a:r>
            <a:r>
              <a:rPr lang="ko-KR" altLang="en-US" dirty="0"/>
              <a:t>노드 생성 팩토리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1F3E81-E2F8-4166-A610-3D745D42EA00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en-US" altLang="ko-KR" sz="3200" dirty="0" err="1">
                <a:latin typeface="+mj-ea"/>
                <a:ea typeface="+mj-ea"/>
              </a:rPr>
              <a:t>ARModelFactory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CA6DC-287E-B85C-FD15-B57A0DA76F36}"/>
              </a:ext>
            </a:extLst>
          </p:cNvPr>
          <p:cNvSpPr txBox="1"/>
          <p:nvPr/>
        </p:nvSpPr>
        <p:spPr>
          <a:xfrm>
            <a:off x="793790" y="3822134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AR </a:t>
            </a:r>
            <a:r>
              <a:rPr lang="ko-KR" altLang="en-US" dirty="0"/>
              <a:t>노드 객체 생성 전담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가구 정보와 회전 상태를 종합하여 적절한 </a:t>
            </a:r>
            <a:r>
              <a:rPr lang="en-US" altLang="ko-KR" dirty="0"/>
              <a:t>3D </a:t>
            </a:r>
            <a:r>
              <a:rPr lang="ko-KR" altLang="en-US" dirty="0"/>
              <a:t>모델로 </a:t>
            </a:r>
            <a:r>
              <a:rPr lang="en-US" altLang="ko-KR" dirty="0" err="1"/>
              <a:t>ARNode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의존성</a:t>
            </a:r>
            <a:r>
              <a:rPr lang="en-US" altLang="ko-KR" dirty="0"/>
              <a:t>: </a:t>
            </a:r>
            <a:r>
              <a:rPr lang="ko-KR" altLang="en-US" dirty="0"/>
              <a:t>모든 매니저의 정보를 활용하며</a:t>
            </a:r>
            <a:r>
              <a:rPr lang="en-US" altLang="ko-KR" dirty="0"/>
              <a:t>, </a:t>
            </a:r>
            <a:r>
              <a:rPr lang="en-US" altLang="ko-KR" dirty="0" err="1"/>
              <a:t>SimplifiedNodeManager</a:t>
            </a:r>
            <a:r>
              <a:rPr lang="ko-KR" altLang="en-US" dirty="0"/>
              <a:t>에서 노드 생성 시 호출됨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069A4A-EC9A-C227-BC97-97CFCC1D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65" y="0"/>
            <a:ext cx="626323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20542-6554-B2AB-4161-2603EE95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AA49038C-05DD-2281-901F-F089B9F9FF74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시연 영상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F84E92-DB46-797B-0767-FF23AC70E3D4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KakaoTalk_20250623_115904472">
            <a:hlinkClick r:id="" action="ppaction://media"/>
            <a:extLst>
              <a:ext uri="{FF2B5EF4-FFF2-40B4-BE49-F238E27FC236}">
                <a16:creationId xmlns:a16="http://schemas.microsoft.com/office/drawing/2014/main" id="{3CB8F37E-9F56-165B-83A8-2528A9DFB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6400" y="399247"/>
            <a:ext cx="3447207" cy="74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622E9-B0F1-1DE6-9493-95B9C2C3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4AB08788-93AA-23B0-DEF9-FD7FBBB6BD72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시행 착오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3A831D-A570-C2CE-87B4-343875B7DC5D}"/>
              </a:ext>
            </a:extLst>
          </p:cNvPr>
          <p:cNvSpPr/>
          <p:nvPr/>
        </p:nvSpPr>
        <p:spPr>
          <a:xfrm>
            <a:off x="12058467" y="6773034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3. </a:t>
            </a:r>
            <a:r>
              <a:rPr lang="ko-KR" altLang="en-US"/>
              <a:t>디버깅의 어려움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B069E-89A4-5286-DA59-F86217722A27}"/>
              </a:ext>
            </a:extLst>
          </p:cNvPr>
          <p:cNvSpPr txBox="1"/>
          <p:nvPr/>
        </p:nvSpPr>
        <p:spPr>
          <a:xfrm>
            <a:off x="793790" y="1825270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사용자가 회전 버튼을 누를 때마다 가구가 </a:t>
            </a:r>
            <a:r>
              <a:rPr lang="en-US" altLang="ko-KR" dirty="0"/>
              <a:t>Y</a:t>
            </a:r>
            <a:r>
              <a:rPr lang="ko-KR" altLang="en-US" dirty="0"/>
              <a:t>축 기준으로 </a:t>
            </a:r>
            <a:r>
              <a:rPr lang="en-US" altLang="ko-KR" dirty="0"/>
              <a:t>45</a:t>
            </a:r>
            <a:r>
              <a:rPr lang="ko-KR" altLang="en-US" dirty="0"/>
              <a:t>도씩 </a:t>
            </a:r>
            <a:endParaRPr lang="en-US" altLang="ko-KR" dirty="0"/>
          </a:p>
          <a:p>
            <a:r>
              <a:rPr lang="ko-KR" altLang="en-US" dirty="0"/>
              <a:t>회전하는 기능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8B65B-2DED-776F-42A5-05F432A1AA74}"/>
              </a:ext>
            </a:extLst>
          </p:cNvPr>
          <p:cNvSpPr txBox="1"/>
          <p:nvPr/>
        </p:nvSpPr>
        <p:spPr>
          <a:xfrm>
            <a:off x="793790" y="346982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구현 방법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CDDBF5C-38F8-4639-9296-C8BBF72E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4219422"/>
            <a:ext cx="40922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Axis-Angle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포맷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(vector4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형태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EE1B7-4025-8E46-5F57-8DF10FD6C983}"/>
              </a:ext>
            </a:extLst>
          </p:cNvPr>
          <p:cNvSpPr txBox="1"/>
          <p:nvPr/>
        </p:nvSpPr>
        <p:spPr>
          <a:xfrm>
            <a:off x="793790" y="48173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회전 </a:t>
            </a:r>
            <a:r>
              <a:rPr lang="ko-KR" altLang="en-US" dirty="0" err="1"/>
              <a:t>누적값을</a:t>
            </a:r>
            <a:r>
              <a:rPr lang="ko-KR" altLang="en-US" dirty="0"/>
              <a:t> </a:t>
            </a:r>
            <a:r>
              <a:rPr lang="ko-KR" altLang="en-US" b="1" dirty="0"/>
              <a:t>각도 → 라디안 변환</a:t>
            </a:r>
            <a:r>
              <a:rPr lang="ko-KR" altLang="en-US" dirty="0"/>
              <a:t> 후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B036F2-B54E-E9B2-F8CE-78620A2BAB20}"/>
              </a:ext>
            </a:extLst>
          </p:cNvPr>
          <p:cNvSpPr txBox="1"/>
          <p:nvPr/>
        </p:nvSpPr>
        <p:spPr>
          <a:xfrm>
            <a:off x="793790" y="541528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기존 노드 삭제 → 새 위치에 회전된 노드 재생성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A74FD-1A29-714F-7149-75B7914064D0}"/>
              </a:ext>
            </a:extLst>
          </p:cNvPr>
          <p:cNvSpPr txBox="1"/>
          <p:nvPr/>
        </p:nvSpPr>
        <p:spPr>
          <a:xfrm>
            <a:off x="9330113" y="3469829"/>
            <a:ext cx="4750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발생한 문제들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1A532-267C-A3FB-1865-AED097BBAD44}"/>
              </a:ext>
            </a:extLst>
          </p:cNvPr>
          <p:cNvSpPr txBox="1"/>
          <p:nvPr/>
        </p:nvSpPr>
        <p:spPr>
          <a:xfrm>
            <a:off x="9330113" y="4216255"/>
            <a:ext cx="449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GLB </a:t>
            </a:r>
            <a:r>
              <a:rPr lang="ko-KR" altLang="en-US" dirty="0"/>
              <a:t>모델의 기본 </a:t>
            </a:r>
            <a:r>
              <a:rPr lang="ko-KR" altLang="en-US" dirty="0" err="1"/>
              <a:t>회전값</a:t>
            </a:r>
            <a:r>
              <a:rPr lang="ko-KR" altLang="en-US" dirty="0"/>
              <a:t> 문제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FED65C-CBBB-898A-373E-17806E60F55C}"/>
              </a:ext>
            </a:extLst>
          </p:cNvPr>
          <p:cNvSpPr txBox="1"/>
          <p:nvPr/>
        </p:nvSpPr>
        <p:spPr>
          <a:xfrm>
            <a:off x="9330113" y="48173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노드 재생성 방식의 불안정성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2F617F-F866-ACEE-036B-BCE23F897D6F}"/>
              </a:ext>
            </a:extLst>
          </p:cNvPr>
          <p:cNvSpPr txBox="1"/>
          <p:nvPr/>
        </p:nvSpPr>
        <p:spPr>
          <a:xfrm>
            <a:off x="9330113" y="5415286"/>
            <a:ext cx="8063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디버깅의 어려움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C3ACF7E-3EAC-88C4-358A-CC99F1508EB1}"/>
              </a:ext>
            </a:extLst>
          </p:cNvPr>
          <p:cNvSpPr/>
          <p:nvPr/>
        </p:nvSpPr>
        <p:spPr>
          <a:xfrm>
            <a:off x="6845861" y="4308568"/>
            <a:ext cx="1383738" cy="7889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5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1B72-95BB-D86B-C5D0-C6548D6F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08792D3A-2176-3078-6DC7-8A985E98B1A7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극복 방법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00F013-3145-0840-3D33-0C6D85FE22D1}"/>
              </a:ext>
            </a:extLst>
          </p:cNvPr>
          <p:cNvSpPr/>
          <p:nvPr/>
        </p:nvSpPr>
        <p:spPr>
          <a:xfrm>
            <a:off x="12058467" y="6773034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3. </a:t>
            </a:r>
            <a:r>
              <a:rPr lang="ko-KR" altLang="en-US"/>
              <a:t>디버깅의 어려움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FC686-376A-E386-2AB4-E36056AB6ED6}"/>
              </a:ext>
            </a:extLst>
          </p:cNvPr>
          <p:cNvSpPr txBox="1"/>
          <p:nvPr/>
        </p:nvSpPr>
        <p:spPr>
          <a:xfrm>
            <a:off x="793790" y="184954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복잡한 </a:t>
            </a:r>
            <a:r>
              <a:rPr lang="en-US" altLang="ko-KR" dirty="0"/>
              <a:t>3D </a:t>
            </a:r>
            <a:r>
              <a:rPr lang="ko-KR" altLang="en-US" dirty="0"/>
              <a:t>회전 계산의 한계를 인식하고</a:t>
            </a:r>
            <a:r>
              <a:rPr lang="en-US" altLang="ko-KR" dirty="0"/>
              <a:t>, </a:t>
            </a:r>
            <a:r>
              <a:rPr lang="ko-KR" altLang="en-US" dirty="0"/>
              <a:t>미리 준비된 모델 교체 방식으로 전환하여 더 안정적이고 직관적인 회전 기능을 완성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1DE4E-CB85-6370-558A-05A5E760307C}"/>
              </a:ext>
            </a:extLst>
          </p:cNvPr>
          <p:cNvSpPr txBox="1"/>
          <p:nvPr/>
        </p:nvSpPr>
        <p:spPr>
          <a:xfrm>
            <a:off x="793790" y="37454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완벽한 구현</a:t>
            </a:r>
            <a:r>
              <a:rPr lang="ko-KR" altLang="en-US"/>
              <a:t>보다 </a:t>
            </a:r>
            <a:r>
              <a:rPr lang="ko-KR" altLang="en-US" b="1"/>
              <a:t>안정적인 구현</a:t>
            </a:r>
            <a:r>
              <a:rPr lang="ko-KR" altLang="en-US"/>
              <a:t>이 우선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D13C5-6DDA-22D8-3ECF-2AC3CDC5D6FE}"/>
              </a:ext>
            </a:extLst>
          </p:cNvPr>
          <p:cNvSpPr txBox="1"/>
          <p:nvPr/>
        </p:nvSpPr>
        <p:spPr>
          <a:xfrm>
            <a:off x="793790" y="438328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기술적 도전</a:t>
            </a:r>
            <a:r>
              <a:rPr lang="ko-KR" altLang="en-US" dirty="0"/>
              <a:t>과 </a:t>
            </a:r>
            <a:r>
              <a:rPr lang="ko-KR" altLang="en-US" b="1" dirty="0"/>
              <a:t>실용적 해결</a:t>
            </a:r>
            <a:r>
              <a:rPr lang="ko-KR" altLang="en-US" dirty="0"/>
              <a:t> 사이의 균형점 찾기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7A1DC-5D43-F5C2-BB2D-46C19EE4C2FE}"/>
              </a:ext>
            </a:extLst>
          </p:cNvPr>
          <p:cNvSpPr txBox="1"/>
          <p:nvPr/>
        </p:nvSpPr>
        <p:spPr>
          <a:xfrm>
            <a:off x="793790" y="500864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사용자 경험</a:t>
            </a:r>
            <a:r>
              <a:rPr lang="ko-KR" altLang="en-US" dirty="0"/>
              <a:t>을 최우선으로 고려한 설계 변경</a:t>
            </a:r>
          </a:p>
        </p:txBody>
      </p:sp>
    </p:spTree>
    <p:extLst>
      <p:ext uri="{BB962C8B-B14F-4D97-AF65-F5344CB8AC3E}">
        <p14:creationId xmlns:p14="http://schemas.microsoft.com/office/powerpoint/2010/main" val="171868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68C7A-EB9B-B336-A745-2DFF36999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7187025-80E6-1235-A371-D4BDAED4A6DA}"/>
              </a:ext>
            </a:extLst>
          </p:cNvPr>
          <p:cNvSpPr/>
          <p:nvPr/>
        </p:nvSpPr>
        <p:spPr>
          <a:xfrm>
            <a:off x="4479905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감사합니다</a:t>
            </a:r>
            <a:endParaRPr lang="en-US" sz="44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5A9DE2-BC24-3B9F-5A66-E56230AF7E0F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0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시장 수요 증가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53179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</a:t>
            </a:r>
            <a:r>
              <a:rPr lang="ko-KR" alt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기술은 실생활 적용에 적합하고 시장 수요가 증가하는 분야</a:t>
            </a:r>
            <a:endParaRPr lang="en-US" sz="17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기술 조합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52708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 + AR로 구성된 기술 조합은 실제 상용화에도 근접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사용자 니즈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6210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 구매 결정 전 시각화에 대한 사용자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니즈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증가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892" y="2640639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 </a:t>
            </a:r>
            <a:r>
              <a:rPr lang="ko-KR" alt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경험의 한계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5742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기존 앱들은 실제 방에 가구를 배치해보는 몰입형 경험 부족</a:t>
            </a:r>
            <a:endParaRPr lang="en-US" sz="17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8568A167-DA3B-E244-600A-633E081B9FE5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주제 선정 이유</a:t>
            </a:r>
            <a:endParaRPr lang="en-US" sz="4450" dirty="0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ED668EE-1305-FF6B-E64D-CDAE697282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892" y="6542067"/>
            <a:ext cx="318968" cy="3986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1FB5C4-CAA4-37B5-2065-B4C1ACE41523}"/>
              </a:ext>
            </a:extLst>
          </p:cNvPr>
          <p:cNvSpPr/>
          <p:nvPr/>
        </p:nvSpPr>
        <p:spPr>
          <a:xfrm>
            <a:off x="12050375" y="7304126"/>
            <a:ext cx="2571933" cy="917381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목표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가상 배치 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사용자가 자신의 방에 가구를 가상 배치해볼 수 있는 앱 제공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직관적 상호작용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가구의 위치, 회전, 크기 조정 등 직관적인 상호작용 구현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크로스 플랫폼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iOS, Android 모두 지원하는 크로스 플랫폼 앱 개발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몰입감 강화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현실감 있는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3D 가구 모델을 활용하여 몰입감 강화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917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922968"/>
            <a:ext cx="2682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바닥 인식 및 배치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413387"/>
            <a:ext cx="26822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AR로 바닥을 인식하고 3D 가구를 배치합니다.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202" y="4966470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5202" y="5760259"/>
            <a:ext cx="2682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가구 조작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315202" y="6250678"/>
            <a:ext cx="2682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 회전, 크기 조절, 위치 이동 기능을 제공합니다.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02" y="212917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15202" y="2922968"/>
            <a:ext cx="2682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캡처 및 저장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315202" y="3413387"/>
            <a:ext cx="2682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배치 결과를 캡처하고 저장할 수 있습니다.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66470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93790" y="5760259"/>
            <a:ext cx="2682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가구 탐색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93790" y="6250678"/>
            <a:ext cx="2682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 리스트 탐색 및 정보 확인이 가능합니다.</a:t>
            </a:r>
            <a:endParaRPr lang="en-US" sz="17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290EFD04-15D4-C688-B0DD-44D29D3694B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핵심 기능</a:t>
            </a:r>
            <a:endParaRPr lang="en-US" sz="4450" dirty="0"/>
          </a:p>
        </p:txBody>
      </p:sp>
      <p:pic>
        <p:nvPicPr>
          <p:cNvPr id="19" name="그림 18" descr="휴대 전화, 정보기기, 스크린샷, 휴대용 통신 장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31E0FA-F7A2-87DA-5EBB-D8B4DDB04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5018" y="0"/>
            <a:ext cx="5475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334478"/>
            <a:ext cx="7556421" cy="3394293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816650" y="235250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028224" y="24858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개발 언어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64376" y="2485806"/>
            <a:ext cx="395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Dart (Flutter)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2992417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28224" y="313612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플랫폼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164376" y="3136125"/>
            <a:ext cx="395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Android, iOS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642736"/>
            <a:ext cx="7541181" cy="6707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28224" y="378644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 기술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164376" y="3786445"/>
            <a:ext cx="39514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ARCore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ARKit, ar_flutter_plugin_2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348142"/>
            <a:ext cx="7541181" cy="7389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028224" y="45022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3D 모델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164376" y="4502207"/>
            <a:ext cx="395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Glb</a:t>
            </a:r>
            <a:r>
              <a:rPr lang="ko-KR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형식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9030" y="5162570"/>
            <a:ext cx="7541181" cy="5662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1028224" y="520761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디자인 도구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164376" y="5207616"/>
            <a:ext cx="39514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Blender (모델 수정)</a:t>
            </a:r>
            <a:endParaRPr lang="en-US" sz="175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613F9AAB-D3A1-6AE9-B7A7-838EBDD4ADC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기술 스택</a:t>
            </a:r>
            <a:endParaRPr lang="en-US" sz="4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303770" y="1993166"/>
            <a:ext cx="22860" cy="4945618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511647" y="2207121"/>
            <a:ext cx="601028" cy="22860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7089815" y="1993166"/>
            <a:ext cx="450771" cy="4507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43" y="2030730"/>
            <a:ext cx="300514" cy="3756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09167" y="2061984"/>
            <a:ext cx="25043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12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~ 5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01158" y="2495014"/>
            <a:ext cx="6168979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주제 선정, 시장 분석, 요구사항 수집, 와이어프레임 작성, 기술 구조 설계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517725" y="3409057"/>
            <a:ext cx="601028" cy="22860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8"/>
          <p:cNvSpPr/>
          <p:nvPr/>
        </p:nvSpPr>
        <p:spPr>
          <a:xfrm>
            <a:off x="7089815" y="3195102"/>
            <a:ext cx="450771" cy="4507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43" y="3232666"/>
            <a:ext cx="300514" cy="3756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16873" y="3263920"/>
            <a:ext cx="25043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~ 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13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8316873" y="3696950"/>
            <a:ext cx="5612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 기능 연동 (ARKit/ARCore), 3D 모델 로드 및 상호작용 구현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511647" y="4445139"/>
            <a:ext cx="601028" cy="22860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2"/>
          <p:cNvSpPr/>
          <p:nvPr/>
        </p:nvSpPr>
        <p:spPr>
          <a:xfrm>
            <a:off x="7089815" y="4231184"/>
            <a:ext cx="450771" cy="4507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943" y="4268748"/>
            <a:ext cx="300514" cy="37564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09167" y="4300002"/>
            <a:ext cx="25043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~ 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21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01159" y="4733032"/>
            <a:ext cx="5612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UI/UX 개발, 화면 간 구조 정리, 기능 통합, 모델 배치 정밀화</a:t>
            </a:r>
            <a:endParaRPr lang="en-US" sz="1550" dirty="0"/>
          </a:p>
        </p:txBody>
      </p:sp>
      <p:sp>
        <p:nvSpPr>
          <p:cNvPr id="21" name="Shape 15"/>
          <p:cNvSpPr/>
          <p:nvPr/>
        </p:nvSpPr>
        <p:spPr>
          <a:xfrm>
            <a:off x="7517725" y="5481221"/>
            <a:ext cx="601028" cy="22860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6"/>
          <p:cNvSpPr/>
          <p:nvPr/>
        </p:nvSpPr>
        <p:spPr>
          <a:xfrm>
            <a:off x="7089815" y="5267265"/>
            <a:ext cx="450771" cy="4507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943" y="5304830"/>
            <a:ext cx="300514" cy="37564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316873" y="5336084"/>
            <a:ext cx="25043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21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~ 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23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8316873" y="5769114"/>
            <a:ext cx="561236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테스트, 버그 수정, 최적화, 포트폴리오 정리, 문서화 및 발표 자료 작성</a:t>
            </a:r>
            <a:endParaRPr lang="en-US" sz="1550" dirty="0"/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66DD9DF6-F625-0896-4393-7929635180B0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개발 일정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19ED91-9694-393D-3293-AEAB5332FBD2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1AB0A-EB78-3790-83D4-F615B34F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D093BD90-D94F-52C1-650D-3E9EA025642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화면 흐름도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831EE5-1026-6142-C434-41AC5B18C12E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인테리어 디자인, 소파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14FCF0-B3C4-D8A1-1440-9C4A416C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11" y="1751925"/>
            <a:ext cx="2352915" cy="5097982"/>
          </a:xfrm>
          <a:prstGeom prst="rect">
            <a:avLst/>
          </a:prstGeom>
        </p:spPr>
      </p:pic>
      <p:pic>
        <p:nvPicPr>
          <p:cNvPr id="28" name="그림 27" descr="텍스트, 스크린샷, 표지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995555-BBC4-E71A-4671-5550EC648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07" y="1751925"/>
            <a:ext cx="2352915" cy="5097982"/>
          </a:xfrm>
          <a:prstGeom prst="rect">
            <a:avLst/>
          </a:prstGeom>
        </p:spPr>
      </p:pic>
      <p:pic>
        <p:nvPicPr>
          <p:cNvPr id="30" name="그림 29" descr="텍스트, 스크린샷, 멀티미디어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5EA004-5C7A-2C93-E5B9-E9C7076C6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077" y="1751925"/>
            <a:ext cx="2352915" cy="5097982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44E6A96-9114-6DDF-59A3-B5A066AF6C65}"/>
              </a:ext>
            </a:extLst>
          </p:cNvPr>
          <p:cNvSpPr/>
          <p:nvPr/>
        </p:nvSpPr>
        <p:spPr>
          <a:xfrm>
            <a:off x="9441549" y="3989373"/>
            <a:ext cx="663547" cy="6230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CD438323-E3B1-0504-0E0B-E53DFFF591F2}"/>
              </a:ext>
            </a:extLst>
          </p:cNvPr>
          <p:cNvSpPr/>
          <p:nvPr/>
        </p:nvSpPr>
        <p:spPr>
          <a:xfrm>
            <a:off x="4385882" y="3989373"/>
            <a:ext cx="631179" cy="63522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8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9B370-78F1-2A02-A295-A9E98BCE1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FFE3D174-EFEC-BDD0-A2AA-6C41443CE4F2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F2023-CD01-4845-9638-AF183648E864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계층 </a:t>
            </a:r>
            <a:r>
              <a:rPr lang="en-US" altLang="ko-KR" dirty="0"/>
              <a:t>- </a:t>
            </a:r>
            <a:r>
              <a:rPr lang="ko-KR" altLang="en-US" dirty="0"/>
              <a:t>가구 정보 중앙 관리소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C6103-BEF6-5F19-F928-76BCB70BF54F}"/>
              </a:ext>
            </a:extLst>
          </p:cNvPr>
          <p:cNvSpPr txBox="1"/>
          <p:nvPr/>
        </p:nvSpPr>
        <p:spPr>
          <a:xfrm>
            <a:off x="793790" y="3925676"/>
            <a:ext cx="8220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모든 가구 정보의 중앙 저장소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개 카테고리로 분류 관리</a:t>
            </a:r>
            <a:r>
              <a:rPr lang="en-US" altLang="ko-KR" dirty="0"/>
              <a:t>, </a:t>
            </a:r>
            <a:r>
              <a:rPr lang="ko-KR" altLang="en-US" dirty="0"/>
              <a:t>현재 선택된 가구 상태 추적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 err="1"/>
              <a:t>싱글톤</a:t>
            </a:r>
            <a:r>
              <a:rPr lang="ko-KR" altLang="en-US" dirty="0"/>
              <a:t> 패턴으로 구현되어 앱 전역에서 일관된 가구 데이터 제공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23C7136-2263-D2F1-F45A-3F753964E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78" y="1"/>
            <a:ext cx="7112899" cy="8229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98ABA2-7C93-EAF7-3D0E-4F53B4D7B44C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en-US" altLang="ko-KR" sz="3200" dirty="0" err="1">
                <a:latin typeface="+mj-ea"/>
                <a:ea typeface="+mj-ea"/>
              </a:rPr>
              <a:t>FurnitureDataManager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82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F877-1B48-9B6E-7510-0208836B8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0BC6A6C5-AE74-3AA7-0A14-A22EB9704BFF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2500C-C2CE-66E8-79CC-BCEEFA47D5F2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상태 관리 계층 </a:t>
            </a:r>
            <a:r>
              <a:rPr lang="en-US" altLang="ko-KR" dirty="0"/>
              <a:t>- 4</a:t>
            </a:r>
            <a:r>
              <a:rPr lang="ko-KR" altLang="en-US" dirty="0"/>
              <a:t>방향 회전 시스템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3A446-F167-B63C-8FCD-8897FC964342}"/>
              </a:ext>
            </a:extLst>
          </p:cNvPr>
          <p:cNvSpPr txBox="1"/>
          <p:nvPr/>
        </p:nvSpPr>
        <p:spPr>
          <a:xfrm>
            <a:off x="793790" y="3925676"/>
            <a:ext cx="8220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en-US" altLang="ko-KR" dirty="0"/>
              <a:t>AR </a:t>
            </a:r>
            <a:r>
              <a:rPr lang="ko-KR" altLang="en-US" dirty="0"/>
              <a:t>노드의 회전 상태 관리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노드별 </a:t>
            </a:r>
            <a:r>
              <a:rPr lang="en-US" altLang="ko-KR" dirty="0"/>
              <a:t>4</a:t>
            </a:r>
            <a:r>
              <a:rPr lang="ko-KR" altLang="en-US" dirty="0"/>
              <a:t>방향</a:t>
            </a:r>
            <a:r>
              <a:rPr lang="en-US" altLang="ko-KR" dirty="0"/>
              <a:t>(</a:t>
            </a:r>
            <a:r>
              <a:rPr lang="ko-KR" altLang="en-US" dirty="0"/>
              <a:t>북</a:t>
            </a:r>
            <a:r>
              <a:rPr lang="en-US" altLang="ko-KR" dirty="0"/>
              <a:t>/</a:t>
            </a:r>
            <a:r>
              <a:rPr lang="ko-KR" altLang="en-US" dirty="0"/>
              <a:t>동</a:t>
            </a:r>
            <a:r>
              <a:rPr lang="en-US" altLang="ko-KR" dirty="0"/>
              <a:t>/</a:t>
            </a:r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/>
              <a:t>서</a:t>
            </a:r>
            <a:r>
              <a:rPr lang="en-US" altLang="ko-KR" dirty="0"/>
              <a:t>) </a:t>
            </a:r>
            <a:r>
              <a:rPr lang="ko-KR" altLang="en-US" dirty="0"/>
              <a:t>회전 상태 추적</a:t>
            </a:r>
            <a:r>
              <a:rPr lang="en-US" altLang="ko-KR" dirty="0"/>
              <a:t>, </a:t>
            </a:r>
            <a:r>
              <a:rPr lang="ko-KR" altLang="en-US" dirty="0"/>
              <a:t>시계</a:t>
            </a:r>
            <a:r>
              <a:rPr lang="en-US" altLang="ko-KR" dirty="0"/>
              <a:t>/</a:t>
            </a:r>
            <a:r>
              <a:rPr lang="ko-KR" altLang="en-US" dirty="0"/>
              <a:t>반시계 방향 회전 계산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의존성</a:t>
            </a:r>
            <a:r>
              <a:rPr lang="en-US" altLang="ko-KR" dirty="0"/>
              <a:t>: </a:t>
            </a:r>
            <a:r>
              <a:rPr lang="en-US" altLang="ko-KR" dirty="0" err="1"/>
              <a:t>FurnitureDataManager</a:t>
            </a:r>
            <a:r>
              <a:rPr lang="ko-KR" altLang="en-US" dirty="0"/>
              <a:t>를 참조하여 가구의 회전 가능 여부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E5CF69-7C76-7374-786F-4C47B09D913A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FurnitureRotationManage</a:t>
            </a:r>
            <a:r>
              <a:rPr lang="en-US" altLang="ko-KR" sz="3200" dirty="0" err="1"/>
              <a:t>r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69929B-DD98-E2B1-FC44-5D33C20B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215" y="0"/>
            <a:ext cx="590718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643</Words>
  <Application>Microsoft Office PowerPoint</Application>
  <PresentationFormat>사용자 지정</PresentationFormat>
  <Paragraphs>117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Roboto Slab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희태 유</cp:lastModifiedBy>
  <cp:revision>2</cp:revision>
  <dcterms:created xsi:type="dcterms:W3CDTF">2025-05-18T12:28:32Z</dcterms:created>
  <dcterms:modified xsi:type="dcterms:W3CDTF">2025-06-23T04:55:35Z</dcterms:modified>
</cp:coreProperties>
</file>